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8" r:id="rId4"/>
    <p:sldId id="259" r:id="rId5"/>
    <p:sldId id="261" r:id="rId6"/>
    <p:sldId id="262" r:id="rId7"/>
    <p:sldId id="260" r:id="rId8"/>
    <p:sldId id="265" r:id="rId9"/>
    <p:sldId id="266" r:id="rId10"/>
    <p:sldId id="267" r:id="rId11"/>
    <p:sldId id="263" r:id="rId12"/>
    <p:sldId id="264" r:id="rId13"/>
    <p:sldId id="269" r:id="rId14"/>
    <p:sldId id="272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7B5"/>
    <a:srgbClr val="F29A00"/>
    <a:srgbClr val="F2F2F2"/>
    <a:srgbClr val="C6C6C6"/>
    <a:srgbClr val="58C0A7"/>
    <a:srgbClr val="00BAFF"/>
    <a:srgbClr val="0075CB"/>
    <a:srgbClr val="9CACB8"/>
    <a:srgbClr val="0075CC"/>
    <a:srgbClr val="E2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88498-8FE1-4164-9F86-E6D5441E7C89}" v="1182" dt="2018-01-23T03:48:02.035"/>
    <p1510:client id="{2CE884AB-ADC8-4F86-8999-77D5847C862B}" v="41" dt="2018-01-23T01:59:32.756"/>
    <p1510:client id="{C5234970-B6B5-4AD5-9FB0-B4AD09973CBB}" v="290" dt="2018-01-23T03:42:13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5509" autoAdjust="0"/>
  </p:normalViewPr>
  <p:slideViewPr>
    <p:cSldViewPr snapToGrid="0">
      <p:cViewPr varScale="1">
        <p:scale>
          <a:sx n="73" d="100"/>
          <a:sy n="73" d="100"/>
        </p:scale>
        <p:origin x="9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D788B-EFF6-4B92-9D04-3A8498DEF33B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82B60-0B2B-4754-A715-ECB7BB2E07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719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Apresentação dos Elementos.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5616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 </a:t>
            </a:r>
            <a:r>
              <a:rPr lang="pt-PT" i="1" dirty="0" err="1"/>
              <a:t>query</a:t>
            </a:r>
            <a:r>
              <a:rPr lang="pt-PT" i="0" dirty="0"/>
              <a:t> mostra o top dos clientes que mais compram na bilheteira. Neste caso houve uma projeção do nome e do Gasto Total, sendo que agrupamos por NIF para não existir confusões entre nomes diferentes. </a:t>
            </a:r>
            <a:r>
              <a:rPr lang="pt-PT" i="0"/>
              <a:t>Dessa forma</a:t>
            </a:r>
            <a:r>
              <a:rPr lang="pt-PT" i="0" dirty="0"/>
              <a:t>, consoante os </a:t>
            </a:r>
            <a:r>
              <a:rPr lang="pt-PT" i="0" dirty="0" err="1"/>
              <a:t>NIFs</a:t>
            </a:r>
            <a:r>
              <a:rPr lang="pt-PT" i="0" dirty="0"/>
              <a:t> diferentes, vai somar o Gasto e mostrar o nome associado.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7751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184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Aqui está </a:t>
            </a:r>
            <a:r>
              <a:rPr lang="pt-PT"/>
              <a:t>a estrutura </a:t>
            </a:r>
            <a:r>
              <a:rPr lang="pt-PT" dirty="0"/>
              <a:t>em modo de documentos JSON. </a:t>
            </a:r>
            <a:r>
              <a:rPr lang="pt-PT"/>
              <a:t>Aqui foi utilizado algumas especialidades </a:t>
            </a:r>
            <a:r>
              <a:rPr lang="pt-PT" dirty="0"/>
              <a:t>tais como o </a:t>
            </a:r>
            <a:r>
              <a:rPr lang="pt-PT" dirty="0" err="1"/>
              <a:t>array</a:t>
            </a:r>
            <a:r>
              <a:rPr lang="pt-PT"/>
              <a:t> no elenco</a:t>
            </a:r>
            <a:r>
              <a:rPr lang="pt-PT" dirty="0"/>
              <a:t> e géneros </a:t>
            </a:r>
            <a:r>
              <a:rPr lang="pt-PT"/>
              <a:t>no documento </a:t>
            </a:r>
            <a:r>
              <a:rPr lang="pt-PT" dirty="0"/>
              <a:t>do Filme e também um documento embutido noutro para colocar a informação da caixa dentro do bilhete associado. Dessa forma, a informação perde a estrutura anterior, mas mantém uma eficiência elevada dado que as informações tornam-se mais fácil de procurar.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1939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PT" dirty="0"/>
              <a:t>No caso do </a:t>
            </a:r>
            <a:r>
              <a:rPr lang="pt-PT" i="1" dirty="0"/>
              <a:t>script</a:t>
            </a:r>
            <a:r>
              <a:rPr lang="pt-PT" i="0" dirty="0"/>
              <a:t> para o </a:t>
            </a:r>
            <a:r>
              <a:rPr lang="pt-PT" i="1" dirty="0" err="1"/>
              <a:t>MongoDB</a:t>
            </a:r>
            <a:r>
              <a:rPr lang="pt-PT" i="0" dirty="0"/>
              <a:t> utilizou-se a </a:t>
            </a:r>
            <a:r>
              <a:rPr lang="pt-PT" i="1" dirty="0" err="1"/>
              <a:t>framework</a:t>
            </a:r>
            <a:r>
              <a:rPr lang="pt-PT" i="0" dirty="0"/>
              <a:t> de </a:t>
            </a:r>
            <a:r>
              <a:rPr lang="pt-PT" i="1" dirty="0" err="1"/>
              <a:t>aggregate</a:t>
            </a:r>
            <a:r>
              <a:rPr lang="pt-PT" i="0" dirty="0"/>
              <a:t>. </a:t>
            </a:r>
            <a:r>
              <a:rPr lang="pt-PT" i="0"/>
              <a:t>Neste caso</a:t>
            </a:r>
            <a:r>
              <a:rPr lang="pt-PT" i="0" dirty="0"/>
              <a:t> junta todos os </a:t>
            </a:r>
            <a:r>
              <a:rPr lang="pt-PT" i="0"/>
              <a:t>documentos introduzidos </a:t>
            </a:r>
            <a:r>
              <a:rPr lang="pt-PT" i="0" dirty="0"/>
              <a:t>na </a:t>
            </a:r>
            <a:r>
              <a:rPr lang="pt-PT" i="0"/>
              <a:t>coleção </a:t>
            </a:r>
            <a:r>
              <a:rPr lang="pt-PT" i="1"/>
              <a:t>Bilhete</a:t>
            </a:r>
            <a:r>
              <a:rPr lang="pt-PT" i="0"/>
              <a:t> e numa </a:t>
            </a:r>
            <a:r>
              <a:rPr lang="pt-PT" i="0" dirty="0"/>
              <a:t>primeira fase, filtra todos </a:t>
            </a:r>
            <a:r>
              <a:rPr lang="pt-PT" i="0"/>
              <a:t>os documentos que </a:t>
            </a:r>
            <a:r>
              <a:rPr lang="pt-PT" i="0" dirty="0"/>
              <a:t>têm o campo</a:t>
            </a:r>
            <a:r>
              <a:rPr lang="pt-PT" i="0"/>
              <a:t>/</a:t>
            </a:r>
            <a:r>
              <a:rPr lang="pt-PT" i="0" dirty="0"/>
              <a:t>atributo </a:t>
            </a:r>
            <a:r>
              <a:rPr lang="pt-PT" i="1" dirty="0"/>
              <a:t>“</a:t>
            </a:r>
            <a:r>
              <a:rPr lang="pt-PT" i="1" dirty="0" err="1"/>
              <a:t>Beauty</a:t>
            </a:r>
            <a:r>
              <a:rPr lang="pt-PT" i="1" dirty="0"/>
              <a:t> </a:t>
            </a:r>
            <a:r>
              <a:rPr lang="pt-PT" i="1" dirty="0" err="1"/>
              <a:t>and</a:t>
            </a:r>
            <a:r>
              <a:rPr lang="pt-PT" i="1" dirty="0"/>
              <a:t> </a:t>
            </a:r>
            <a:r>
              <a:rPr lang="pt-PT" i="1" dirty="0" err="1"/>
              <a:t>the</a:t>
            </a:r>
            <a:r>
              <a:rPr lang="pt-PT" i="1" dirty="0"/>
              <a:t> </a:t>
            </a:r>
            <a:r>
              <a:rPr lang="pt-PT" i="1" dirty="0" err="1"/>
              <a:t>Beast</a:t>
            </a:r>
            <a:r>
              <a:rPr lang="pt-PT" i="1" dirty="0"/>
              <a:t>”. </a:t>
            </a:r>
            <a:r>
              <a:rPr lang="pt-PT" i="0"/>
              <a:t>Dessa </a:t>
            </a:r>
            <a:r>
              <a:rPr lang="pt-PT" i="0" dirty="0"/>
              <a:t>filtração, faz-se um </a:t>
            </a:r>
            <a:r>
              <a:rPr lang="pt-PT" i="1" dirty="0" err="1"/>
              <a:t>group</a:t>
            </a:r>
            <a:r>
              <a:rPr lang="pt-PT" i="0" dirty="0"/>
              <a:t> num documento final em que </a:t>
            </a:r>
            <a:r>
              <a:rPr lang="pt-PT" i="0"/>
              <a:t>vai </a:t>
            </a:r>
            <a:r>
              <a:rPr lang="pt-PT" i="0" dirty="0"/>
              <a:t>mostrar o nome do filme </a:t>
            </a:r>
            <a:r>
              <a:rPr lang="pt-PT" i="0"/>
              <a:t>e a soma do </a:t>
            </a:r>
            <a:r>
              <a:rPr lang="pt-PT" i="0" dirty="0"/>
              <a:t>campo/</a:t>
            </a:r>
            <a:r>
              <a:rPr lang="pt-PT" i="0"/>
              <a:t>atributo </a:t>
            </a:r>
            <a:r>
              <a:rPr lang="pt-PT" i="1"/>
              <a:t>Preço</a:t>
            </a:r>
            <a:r>
              <a:rPr lang="pt-PT" i="0" dirty="0"/>
              <a:t> como um campo chamado </a:t>
            </a:r>
            <a:r>
              <a:rPr lang="pt-PT" i="1" dirty="0" err="1"/>
              <a:t>ReceitaTotal</a:t>
            </a:r>
            <a:r>
              <a:rPr lang="pt-PT" i="1" dirty="0"/>
              <a:t>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3461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Diretores desta merda toda.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0030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Neste projeto, o objetivo foi criar uma solução básica mas eficiente para armazenar toda a informação referente a uma Bilheteira de Cinema.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Dessa forma, foi possível catalogar a informação dos filmes, clientes e compra de bilhetes num sistema de base de dados.</a:t>
            </a:r>
          </a:p>
          <a:p>
            <a:r>
              <a:rPr lang="pt-PT" dirty="0"/>
              <a:t>Na primeira parte o sistema MySQL para ser a base do sistema relacional do projeto, no qual vamos entrar em pormenor mostrando o Modelo Concetual e Lógico e alguns exemplos para uma </a:t>
            </a:r>
            <a:r>
              <a:rPr lang="pt-PT" i="1" dirty="0" err="1"/>
              <a:t>queries</a:t>
            </a:r>
            <a:r>
              <a:rPr lang="pt-PT" i="0" dirty="0"/>
              <a:t> em SQL.</a:t>
            </a:r>
            <a:endParaRPr lang="pt-PT" dirty="0"/>
          </a:p>
          <a:p>
            <a:r>
              <a:rPr lang="pt-PT" dirty="0"/>
              <a:t>Usou-se na segunda parte, uma abordagem diferente aos pedidos e requisitos do empregador, neste caso, usando um sistema não-relacional (</a:t>
            </a:r>
            <a:r>
              <a:rPr lang="pt-PT" dirty="0" err="1"/>
              <a:t>MongoDB</a:t>
            </a:r>
            <a:r>
              <a:rPr lang="pt-PT" dirty="0"/>
              <a:t>), focando na estrutura nova dos documentos e algumas implementações nos </a:t>
            </a:r>
            <a:r>
              <a:rPr lang="pt-PT" i="1" dirty="0"/>
              <a:t>scripts </a:t>
            </a:r>
            <a:r>
              <a:rPr lang="pt-PT" i="0" dirty="0"/>
              <a:t>dos mesmos.</a:t>
            </a:r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951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9071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9419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Explicar o modelo extensivamente. Falando dos atributos (e os seus diferentes tipos), das relações, da cardinalidade, dos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3988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520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Atenção para falar das chaves primárias e estrangeiras e os índices, incluindo a transformação do atributo </a:t>
            </a:r>
            <a:r>
              <a:rPr lang="pt-PT" dirty="0" err="1"/>
              <a:t>multi-valor</a:t>
            </a:r>
            <a:r>
              <a:rPr lang="pt-PT" dirty="0"/>
              <a:t> género para uma tabela e uma relação 1:N.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9324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238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PT" dirty="0"/>
              <a:t>Explicar a </a:t>
            </a:r>
            <a:r>
              <a:rPr lang="pt-PT" i="1" dirty="0" err="1"/>
              <a:t>query</a:t>
            </a:r>
            <a:r>
              <a:rPr lang="pt-PT" i="0" dirty="0"/>
              <a:t> e apontar o caso do output consoante a nossa exemplificação de povoamento do sistema de base de dados. Dizer que foi necessário o </a:t>
            </a:r>
            <a:r>
              <a:rPr lang="pt-PT" i="1" dirty="0" err="1"/>
              <a:t>join</a:t>
            </a:r>
            <a:r>
              <a:rPr lang="pt-PT" i="0" dirty="0"/>
              <a:t> para saber o nome do filme associado aos variados bilhetes e por consequência uma seleção do filme em si. Por fim se fez uma projeção da soma da coluna/atributo do Preço.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82B60-0B2B-4754-A715-ECB7BB2E07D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384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900DB-7A13-4FEC-8637-B8749D984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0403BB-929E-4651-ABFA-535AC8310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DB1A809-E0BA-49F2-8F80-B21890D7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68D1026-FB40-4930-9E29-50691759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D5B8DE4-21F5-4D2E-A790-A900E320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53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347FE-46C2-4FBF-9A4E-B9C573C7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2D72DEA-658D-4997-A612-3797F591F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52A3067-3C29-466D-874C-582551035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D24F749-7979-46EE-8B17-013F3565A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64872E9-EEC5-466D-AB6F-A7D76F2A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3347FDC-762B-4ABD-94BF-92E201D0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225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E6794-8BAC-4CD1-81E3-0DE89B8D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E56DCC5-96D1-4198-A3A6-0C741C74C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7BA2875-5D0B-449D-A043-291DD31CD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11FE3FE-4D13-45F0-BDAA-9C234C8A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928637F-BB29-4335-AB02-1804A92D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BD8F703-8D57-42EC-87C5-DF6D6471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432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347FE-46C2-4FBF-9A4E-B9C573C7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2D72DEA-658D-4997-A612-3797F591F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52A3067-3C29-466D-874C-582551035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D24F749-7979-46EE-8B17-013F3565A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64872E9-EEC5-466D-AB6F-A7D76F2A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3347FDC-762B-4ABD-94BF-92E201D0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225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E6794-8BAC-4CD1-81E3-0DE89B8D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E56DCC5-96D1-4198-A3A6-0C741C74C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7BA2875-5D0B-449D-A043-291DD31CD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11FE3FE-4D13-45F0-BDAA-9C234C8A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928637F-BB29-4335-AB02-1804A92D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BD8F703-8D57-42EC-87C5-DF6D6471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432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93F9D-5DE6-4E26-9F83-572C9208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CE86161-A73B-490A-9DCD-BF6BF1996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6822843-8DA0-4146-A96D-736174F5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3F317E-4B68-42F6-A4E7-B188A66F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1556DD-850F-403E-AC1B-C8A04645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66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AD4401-0CBE-4012-84EC-E7B18F989E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E9B2263-377C-46D5-BE83-E5E4851E4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CD742A-6119-4DDA-A677-8A268A78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370D1E6-6EE9-412F-BB76-05F14435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0EFD7A-819D-47EC-86DB-46664DAA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689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DCCE5-7675-4E0D-A500-E55595F3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700DB2-3B1E-4F12-B063-6FA776BD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3E8F3E0-ED55-4475-A31B-1D555848C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52B55D6-3250-4054-B111-51BABD5A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7454851-3E18-48D1-8271-B3014F50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09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28843-49A2-4426-9F63-B4DCA649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FEC96E6-6FD1-437A-B23E-D6C3C5496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C2691CD-A7C4-447B-ADFB-C05A9A8C7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16B59B5-06CB-47C7-9EFB-CEB9D208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85D67F1-1EBA-4FEB-B250-03AC12CB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46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28843-49A2-4426-9F63-B4DCA649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FEC96E6-6FD1-437A-B23E-D6C3C5496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C2691CD-A7C4-447B-ADFB-C05A9A8C7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16B59B5-06CB-47C7-9EFB-CEB9D208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85D67F1-1EBA-4FEB-B250-03AC12CB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46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F05A1-05EA-4C28-B36F-DCB1705E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9F3B8E8-C9F4-4647-9549-3EB0B9C1B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23E3F2A-3FDB-4163-9D87-33102D223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241A6B-25EE-4D80-8A6B-C2F6D71C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1663E26-6DF4-42CF-A787-5DBFFD08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5FF2B7A-5462-478E-B57C-19E00983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86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97FC5-7DAB-4164-AC53-23A0CE74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F6B443-EAED-42F8-9E27-C972A863F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AA277EB-2952-4D74-8EFC-19B7C1836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6E1A9F9-9557-489E-AA4B-74B0F960B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42C097C-B1E2-4F3D-98D0-ED3A33B37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15FC7CB-85ED-4F45-B494-54A51FE8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A9D77D51-7B0D-4A32-9DDF-034B8762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4D9187C-DAE0-4893-8BD2-3D81976C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003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97FC5-7DAB-4164-AC53-23A0CE74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F6B443-EAED-42F8-9E27-C972A863F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AA277EB-2952-4D74-8EFC-19B7C1836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6E1A9F9-9557-489E-AA4B-74B0F960B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42C097C-B1E2-4F3D-98D0-ED3A33B37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15FC7CB-85ED-4F45-B494-54A51FE8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A9D77D51-7B0D-4A32-9DDF-034B87626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4D9187C-DAE0-4893-8BD2-3D81976C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003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1E070-C44C-45B4-B18E-B885F69D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0F4E0AC-12F7-44A7-9657-35537F7B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E44DFBD-F864-486E-B101-13BF8FD1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05958A5-3B34-447B-A8E3-8B430701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955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079C729-368B-412C-BC12-394679C5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E132DE7-1BB9-4899-98B3-E46669EF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BC3A592-538A-4E01-9896-3576EF75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026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2526F31-A112-4399-9EB4-87AD43F7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81481E1-9FAD-4C52-BAC6-DF2639190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2D90AC0-C012-4D6F-90ED-D1595997E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8CCF6-04C1-4784-99CE-427892815CA6}" type="datetimeFigureOut">
              <a:rPr lang="pt-PT" smtClean="0"/>
              <a:t>23/01/2018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1B6F2DA-E115-4F3C-9BCF-A6009FB86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FFA5200-1E5C-44AD-B879-06BFCC286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B09AF-BB43-4206-A9AE-73B939CC192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742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61" r:id="rId3"/>
    <p:sldLayoutId id="2147483651" r:id="rId4"/>
    <p:sldLayoutId id="2147483652" r:id="rId5"/>
    <p:sldLayoutId id="2147483662" r:id="rId6"/>
    <p:sldLayoutId id="2147483653" r:id="rId7"/>
    <p:sldLayoutId id="2147483654" r:id="rId8"/>
    <p:sldLayoutId id="2147483655" r:id="rId9"/>
    <p:sldLayoutId id="2147483663" r:id="rId10"/>
    <p:sldLayoutId id="2147483664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lisbonsouthbayblog.pt/wp-content/uploads/2016/02/Cinema.jpg">
            <a:extLst>
              <a:ext uri="{FF2B5EF4-FFF2-40B4-BE49-F238E27FC236}">
                <a16:creationId xmlns:a16="http://schemas.microsoft.com/office/drawing/2014/main" id="{2149E888-7FDA-4FBB-96D4-BAC73A936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1" y="-14286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Uma imagem com objeto&#10;&#10;Descrição gerada com confiança muito alta">
            <a:extLst>
              <a:ext uri="{FF2B5EF4-FFF2-40B4-BE49-F238E27FC236}">
                <a16:creationId xmlns:a16="http://schemas.microsoft.com/office/drawing/2014/main" id="{18A1A724-97ED-4362-A2B4-576E453211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2" r="1660" b="827"/>
          <a:stretch/>
        </p:blipFill>
        <p:spPr>
          <a:xfrm>
            <a:off x="1" y="5463668"/>
            <a:ext cx="1394363" cy="707141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FC7276-0B57-4406-8E5C-149D4FD3F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t-PT" sz="88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Bilheteira de </a:t>
            </a:r>
            <a:r>
              <a:rPr lang="pt-PT" sz="8800" b="1" dirty="0">
                <a:solidFill>
                  <a:srgbClr val="95211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Cinema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7DE6FB-8E18-4783-83F5-21EF81865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5" y="1200152"/>
            <a:ext cx="2816535" cy="4457696"/>
          </a:xfrm>
        </p:spPr>
        <p:txBody>
          <a:bodyPr anchor="ctr">
            <a:normAutofit/>
          </a:bodyPr>
          <a:lstStyle/>
          <a:p>
            <a:r>
              <a:rPr lang="pt-PT" sz="2800" dirty="0">
                <a:solidFill>
                  <a:srgbClr val="D7522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Base de Dados</a:t>
            </a:r>
          </a:p>
          <a:p>
            <a:r>
              <a:rPr lang="pt-PT" sz="2800" b="1" dirty="0">
                <a:solidFill>
                  <a:srgbClr val="D752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MIEI</a:t>
            </a:r>
          </a:p>
        </p:txBody>
      </p:sp>
    </p:spTree>
    <p:extLst>
      <p:ext uri="{BB962C8B-B14F-4D97-AF65-F5344CB8AC3E}">
        <p14:creationId xmlns:p14="http://schemas.microsoft.com/office/powerpoint/2010/main" val="277337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013C365E-3946-47DD-BC69-B33E6C8B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39" y="827813"/>
            <a:ext cx="4582161" cy="6030187"/>
          </a:xfrm>
        </p:spPr>
        <p:txBody>
          <a:bodyPr>
            <a:normAutofit/>
          </a:bodyPr>
          <a:lstStyle/>
          <a:p>
            <a:pPr algn="ctr"/>
            <a:r>
              <a:rPr lang="pt-PT" sz="80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Top</a:t>
            </a:r>
            <a:r>
              <a:rPr lang="pt-PT" sz="7200" dirty="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PT" sz="6600" dirty="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</a:t>
            </a:r>
            <a:br>
              <a:rPr lang="pt-PT" sz="6600" dirty="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pt-PT" sz="6600" dirty="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Clientes</a:t>
            </a:r>
            <a:endParaRPr lang="pt-PT" sz="5400" dirty="0">
              <a:solidFill>
                <a:srgbClr val="95201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5D1BD0DA-2BBD-4473-A6BF-B84887DF8B6E}"/>
              </a:ext>
            </a:extLst>
          </p:cNvPr>
          <p:cNvCxnSpPr>
            <a:cxnSpLocks/>
          </p:cNvCxnSpPr>
          <p:nvPr/>
        </p:nvCxnSpPr>
        <p:spPr>
          <a:xfrm>
            <a:off x="5233566" y="2118642"/>
            <a:ext cx="0" cy="3469358"/>
          </a:xfrm>
          <a:prstGeom prst="line">
            <a:avLst/>
          </a:prstGeom>
          <a:ln w="38100">
            <a:solidFill>
              <a:srgbClr val="9520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2F4EA2D5-AF20-452C-8C4F-D9149D6D3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06" y="1465325"/>
            <a:ext cx="1306634" cy="1306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9EC5E33-8A78-48BB-A11E-89E32C6C4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49" y="1247031"/>
            <a:ext cx="694285" cy="6942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CBE0D87-F77B-45E3-9D3B-073D1D127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95381"/>
              </p:ext>
            </p:extLst>
          </p:nvPr>
        </p:nvGraphicFramePr>
        <p:xfrm>
          <a:off x="8021432" y="4641908"/>
          <a:ext cx="3275264" cy="1348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32">
                  <a:extLst>
                    <a:ext uri="{9D8B030D-6E8A-4147-A177-3AD203B41FA5}">
                      <a16:colId xmlns:a16="http://schemas.microsoft.com/office/drawing/2014/main" val="4242028382"/>
                    </a:ext>
                  </a:extLst>
                </a:gridCol>
                <a:gridCol w="1637632">
                  <a:extLst>
                    <a:ext uri="{9D8B030D-6E8A-4147-A177-3AD203B41FA5}">
                      <a16:colId xmlns:a16="http://schemas.microsoft.com/office/drawing/2014/main" val="517164774"/>
                    </a:ext>
                  </a:extLst>
                </a:gridCol>
              </a:tblGrid>
              <a:tr h="337207">
                <a:tc>
                  <a:txBody>
                    <a:bodyPr/>
                    <a:lstStyle/>
                    <a:p>
                      <a:pPr algn="ctr"/>
                      <a:r>
                        <a:rPr lang="pt-PT" sz="1600">
                          <a:latin typeface="Consolas" panose="020B0609020204030204" pitchFamily="49" charset="0"/>
                          <a:cs typeface="Segoe UI Semibold" panose="020B0702040204020203" pitchFamily="34" charset="0"/>
                        </a:rPr>
                        <a:t>Nome</a:t>
                      </a:r>
                      <a:endParaRPr lang="pt-PT" sz="1600" dirty="0">
                        <a:latin typeface="Consolas" panose="020B0609020204030204" pitchFamily="49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solidFill>
                      <a:srgbClr val="273B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>
                          <a:latin typeface="Consolas" panose="020B0609020204030204" pitchFamily="49" charset="0"/>
                          <a:cs typeface="Segoe UI Semibold" panose="020B0702040204020203" pitchFamily="34" charset="0"/>
                        </a:rPr>
                        <a:t>GastoTotal</a:t>
                      </a:r>
                      <a:endParaRPr lang="pt-PT" sz="1600" dirty="0">
                        <a:latin typeface="Consolas" panose="020B0609020204030204" pitchFamily="49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solidFill>
                      <a:srgbClr val="273B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217698"/>
                  </a:ext>
                </a:extLst>
              </a:tr>
              <a:tr h="337207">
                <a:tc>
                  <a:txBody>
                    <a:bodyPr/>
                    <a:lstStyle/>
                    <a:p>
                      <a:pPr algn="ctr"/>
                      <a:r>
                        <a:rPr lang="pt-PT" sz="160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 Semilight" panose="020B0402040204020203" pitchFamily="34" charset="0"/>
                        </a:rPr>
                        <a:t>Mariana Lino</a:t>
                      </a:r>
                      <a:endParaRPr lang="pt-PT" sz="16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solidFill>
                      <a:srgbClr val="273B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 Semilight" panose="020B0402040204020203" pitchFamily="34" charset="0"/>
                        </a:rPr>
                        <a:t>21.20</a:t>
                      </a:r>
                      <a:endParaRPr lang="pt-PT" sz="16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solidFill>
                      <a:srgbClr val="334C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84004"/>
                  </a:ext>
                </a:extLst>
              </a:tr>
              <a:tr h="337207">
                <a:tc>
                  <a:txBody>
                    <a:bodyPr/>
                    <a:lstStyle/>
                    <a:p>
                      <a:pPr algn="ctr"/>
                      <a:r>
                        <a:rPr lang="pt-PT" sz="160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 Semilight" panose="020B0402040204020203" pitchFamily="34" charset="0"/>
                        </a:rPr>
                        <a:t>Diogo Araújo</a:t>
                      </a:r>
                      <a:endParaRPr lang="pt-PT" sz="16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solidFill>
                      <a:srgbClr val="273B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 Semilight" panose="020B0402040204020203" pitchFamily="34" charset="0"/>
                        </a:rPr>
                        <a:t>15.75</a:t>
                      </a:r>
                      <a:endParaRPr lang="pt-PT" sz="16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solidFill>
                      <a:srgbClr val="334C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58492"/>
                  </a:ext>
                </a:extLst>
              </a:tr>
              <a:tr h="337207">
                <a:tc>
                  <a:txBody>
                    <a:bodyPr/>
                    <a:lstStyle/>
                    <a:p>
                      <a:pPr algn="ctr"/>
                      <a:r>
                        <a:rPr lang="pt-PT" sz="160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 Semilight" panose="020B0402040204020203" pitchFamily="34" charset="0"/>
                        </a:rPr>
                        <a:t>Tifany Silva</a:t>
                      </a:r>
                      <a:endParaRPr lang="pt-PT" sz="16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solidFill>
                      <a:srgbClr val="273B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 Semilight" panose="020B0402040204020203" pitchFamily="34" charset="0"/>
                        </a:rPr>
                        <a:t>11.60</a:t>
                      </a:r>
                      <a:endParaRPr lang="pt-PT" sz="16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solidFill>
                      <a:srgbClr val="334C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14857"/>
                  </a:ext>
                </a:extLst>
              </a:tr>
            </a:tbl>
          </a:graphicData>
        </a:graphic>
      </p:graphicFrame>
      <p:sp>
        <p:nvSpPr>
          <p:cNvPr id="22" name="Título 1">
            <a:extLst>
              <a:ext uri="{FF2B5EF4-FFF2-40B4-BE49-F238E27FC236}">
                <a16:creationId xmlns:a16="http://schemas.microsoft.com/office/drawing/2014/main" id="{F01499B0-8F99-41C5-BCD6-9E621CA8E96D}"/>
              </a:ext>
            </a:extLst>
          </p:cNvPr>
          <p:cNvSpPr txBox="1">
            <a:spLocks/>
          </p:cNvSpPr>
          <p:nvPr/>
        </p:nvSpPr>
        <p:spPr>
          <a:xfrm>
            <a:off x="9233295" y="1387147"/>
            <a:ext cx="2465363" cy="1208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b="1" dirty="0">
                <a:solidFill>
                  <a:srgbClr val="C7002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Input:</a:t>
            </a:r>
            <a:endParaRPr lang="pt-PT" sz="2400" dirty="0">
              <a:solidFill>
                <a:srgbClr val="C70024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5EC60CB-8097-4186-AA98-C5F749B5E8EB}"/>
              </a:ext>
            </a:extLst>
          </p:cNvPr>
          <p:cNvSpPr txBox="1">
            <a:spLocks/>
          </p:cNvSpPr>
          <p:nvPr/>
        </p:nvSpPr>
        <p:spPr>
          <a:xfrm>
            <a:off x="5443142" y="4754880"/>
            <a:ext cx="2465363" cy="1095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b="1" dirty="0">
                <a:solidFill>
                  <a:srgbClr val="C7002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Output:</a:t>
            </a:r>
            <a:endParaRPr lang="pt-PT" sz="2400" dirty="0">
              <a:solidFill>
                <a:srgbClr val="C70024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89760B8-BDE9-4B99-8278-B46FA0D2DD82}"/>
              </a:ext>
            </a:extLst>
          </p:cNvPr>
          <p:cNvSpPr/>
          <p:nvPr/>
        </p:nvSpPr>
        <p:spPr>
          <a:xfrm>
            <a:off x="5029200" y="2595445"/>
            <a:ext cx="6358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indent="226695">
              <a:lnSpc>
                <a:spcPct val="150000"/>
              </a:lnSpc>
            </a:pPr>
            <a:r>
              <a:rPr lang="pt-PT" sz="1600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pt-PT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Nome, </a:t>
            </a:r>
            <a:r>
              <a:rPr lang="pt-PT" sz="1600" b="1" dirty="0">
                <a:solidFill>
                  <a:srgbClr val="AA37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pt-PT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(Preco) </a:t>
            </a:r>
            <a:r>
              <a:rPr lang="pt-PT" sz="1600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pt-PT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GastoTotal </a:t>
            </a:r>
            <a:r>
              <a:rPr lang="pt-PT" sz="1600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pt-PT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Cliente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6695" indent="226695">
              <a:lnSpc>
                <a:spcPct val="150000"/>
              </a:lnSpc>
            </a:pPr>
            <a:r>
              <a:rPr lang="pt-PT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Bilhete </a:t>
            </a:r>
            <a:r>
              <a:rPr lang="en-US" sz="1600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NIF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77777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Bilhete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Cliente_NIF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6695" indent="226695">
              <a:lnSpc>
                <a:spcPct val="150000"/>
              </a:lnSpc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</a:t>
            </a: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NIF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6695" indent="226695">
              <a:lnSpc>
                <a:spcPct val="150000"/>
              </a:lnSpc>
            </a:pPr>
            <a:r>
              <a:rPr lang="en-US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t-PT" sz="1600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</a:t>
            </a:r>
            <a:r>
              <a:rPr lang="pt-PT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GastoTotal </a:t>
            </a:r>
            <a:r>
              <a:rPr lang="pt-PT" sz="1600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pt-PT" sz="1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t-PT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48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5201D"/>
            </a:gs>
            <a:gs pos="100000">
              <a:srgbClr val="791F1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4FD75D1-D56C-46A5-A6C0-0CBA3598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pt-PT" sz="115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Esquema</a:t>
            </a:r>
            <a:br>
              <a:rPr lang="pt-PT" sz="88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PT" sz="7200" b="1" dirty="0">
                <a:solidFill>
                  <a:srgbClr val="D752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Não-Relacional</a:t>
            </a:r>
            <a:endParaRPr lang="pt-PT" sz="8800" b="1" dirty="0">
              <a:solidFill>
                <a:srgbClr val="D7522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61242-32AB-47DE-BC38-A5E47C2E93B7}"/>
              </a:ext>
            </a:extLst>
          </p:cNvPr>
          <p:cNvGrpSpPr/>
          <p:nvPr/>
        </p:nvGrpSpPr>
        <p:grpSpPr>
          <a:xfrm>
            <a:off x="2669850" y="1949987"/>
            <a:ext cx="891953" cy="534797"/>
            <a:chOff x="2974967" y="1958009"/>
            <a:chExt cx="1276993" cy="526774"/>
          </a:xfrm>
        </p:grpSpPr>
        <p:cxnSp>
          <p:nvCxnSpPr>
            <p:cNvPr id="7" name="Conexão reta 6">
              <a:extLst>
                <a:ext uri="{FF2B5EF4-FFF2-40B4-BE49-F238E27FC236}">
                  <a16:creationId xmlns:a16="http://schemas.microsoft.com/office/drawing/2014/main" id="{F01B3BB5-2A43-4D95-BF75-C92BD97EA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967" y="1958009"/>
              <a:ext cx="1276993" cy="6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Conexão reta 7">
              <a:extLst>
                <a:ext uri="{FF2B5EF4-FFF2-40B4-BE49-F238E27FC236}">
                  <a16:creationId xmlns:a16="http://schemas.microsoft.com/office/drawing/2014/main" id="{44DF58F3-1222-4867-B249-F05A99B0A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740" y="1958009"/>
              <a:ext cx="0" cy="5267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93CE91F-6B44-4EB5-B2D6-292167C2C5B9}"/>
              </a:ext>
            </a:extLst>
          </p:cNvPr>
          <p:cNvGrpSpPr/>
          <p:nvPr/>
        </p:nvGrpSpPr>
        <p:grpSpPr>
          <a:xfrm rot="10800000">
            <a:off x="7828203" y="4184496"/>
            <a:ext cx="1881499" cy="907425"/>
            <a:chOff x="2974966" y="1958009"/>
            <a:chExt cx="1881498" cy="907425"/>
          </a:xfrm>
        </p:grpSpPr>
        <p:cxnSp>
          <p:nvCxnSpPr>
            <p:cNvPr id="13" name="Conexão reta 12">
              <a:extLst>
                <a:ext uri="{FF2B5EF4-FFF2-40B4-BE49-F238E27FC236}">
                  <a16:creationId xmlns:a16="http://schemas.microsoft.com/office/drawing/2014/main" id="{127A5FAF-702A-4E99-968A-EC50D8968F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74966" y="1964782"/>
              <a:ext cx="188149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exão reta 13">
              <a:extLst>
                <a:ext uri="{FF2B5EF4-FFF2-40B4-BE49-F238E27FC236}">
                  <a16:creationId xmlns:a16="http://schemas.microsoft.com/office/drawing/2014/main" id="{D6E29CC2-49D7-4BD3-B471-A30131601C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81740" y="1958009"/>
              <a:ext cx="0" cy="9074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378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47096491-F175-44A0-93ED-54589946C010}"/>
              </a:ext>
            </a:extLst>
          </p:cNvPr>
          <p:cNvGrpSpPr/>
          <p:nvPr/>
        </p:nvGrpSpPr>
        <p:grpSpPr>
          <a:xfrm>
            <a:off x="1696858" y="632906"/>
            <a:ext cx="8798285" cy="5495932"/>
            <a:chOff x="1995274" y="460282"/>
            <a:chExt cx="8798285" cy="5495932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E3FBABCB-DAC6-481D-AB3E-5FF3D84F1BEA}"/>
                </a:ext>
              </a:extLst>
            </p:cNvPr>
            <p:cNvGrpSpPr/>
            <p:nvPr/>
          </p:nvGrpSpPr>
          <p:grpSpPr>
            <a:xfrm>
              <a:off x="1995274" y="948527"/>
              <a:ext cx="8201452" cy="5007687"/>
              <a:chOff x="2102669" y="948527"/>
              <a:chExt cx="8201452" cy="5007687"/>
            </a:xfrm>
          </p:grpSpPr>
          <p:pic>
            <p:nvPicPr>
              <p:cNvPr id="2" name="Imagem 1">
                <a:extLst>
                  <a:ext uri="{FF2B5EF4-FFF2-40B4-BE49-F238E27FC236}">
                    <a16:creationId xmlns:a16="http://schemas.microsoft.com/office/drawing/2014/main" id="{9A2BCCFE-42DE-4144-BC15-81663B18C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2669" y="2652840"/>
                <a:ext cx="3819525" cy="2533650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</p:pic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B9551412-7270-4ACB-BD3B-2DCC2E4C9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1340" y="948527"/>
                <a:ext cx="3929321" cy="1154541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</p:pic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6BDF63B9-48FE-4717-8861-5366E860B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0353" y="2652840"/>
                <a:ext cx="3863768" cy="3303374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</p:pic>
        </p:grp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01CC0C9-8E69-4998-9763-B41739CC3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529" y="460282"/>
              <a:ext cx="981313" cy="98131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Imagem 7" descr="Uma imagem com gráficos de vetor&#10;&#10;Descrição gerada com confiança alta">
              <a:extLst>
                <a:ext uri="{FF2B5EF4-FFF2-40B4-BE49-F238E27FC236}">
                  <a16:creationId xmlns:a16="http://schemas.microsoft.com/office/drawing/2014/main" id="{BBBFDFB3-A139-4C6F-A511-7425D926F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936" y="2084677"/>
              <a:ext cx="981313" cy="98131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9D56C4E-BF38-4C77-B412-5409B98A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565" y="4766865"/>
              <a:ext cx="981313" cy="98131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F0B3CF6-2FED-4C7E-A4B7-F2290F4F7338}"/>
                </a:ext>
              </a:extLst>
            </p:cNvPr>
            <p:cNvSpPr txBox="1"/>
            <p:nvPr/>
          </p:nvSpPr>
          <p:spPr>
            <a:xfrm>
              <a:off x="6124610" y="496368"/>
              <a:ext cx="2317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>
                  <a:solidFill>
                    <a:srgbClr val="12114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db.cliente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DC34772-236A-48CA-8CCD-ABF712C99DDB}"/>
                </a:ext>
              </a:extLst>
            </p:cNvPr>
            <p:cNvSpPr txBox="1"/>
            <p:nvPr/>
          </p:nvSpPr>
          <p:spPr>
            <a:xfrm>
              <a:off x="8475722" y="2283508"/>
              <a:ext cx="2317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>
                  <a:solidFill>
                    <a:srgbClr val="F29A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db.filme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D41EE2E-45CD-4E2F-A94A-0F8DBFBE7C09}"/>
                </a:ext>
              </a:extLst>
            </p:cNvPr>
            <p:cNvSpPr txBox="1"/>
            <p:nvPr/>
          </p:nvSpPr>
          <p:spPr>
            <a:xfrm>
              <a:off x="3835115" y="5220450"/>
              <a:ext cx="2317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>
                  <a:solidFill>
                    <a:srgbClr val="E645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db.bilhete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DE74EE0-EA15-4064-B4D7-2B741DD16DA3}"/>
              </a:ext>
            </a:extLst>
          </p:cNvPr>
          <p:cNvSpPr/>
          <p:nvPr/>
        </p:nvSpPr>
        <p:spPr>
          <a:xfrm>
            <a:off x="5522026" y="2094548"/>
            <a:ext cx="602079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db.bilhete.</a:t>
            </a:r>
            <a:r>
              <a:rPr lang="pt-PT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aggregate</a:t>
            </a: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[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F8F8F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  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$match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{Filme: </a:t>
            </a:r>
            <a:r>
              <a:rPr lang="en-US" sz="1600" dirty="0">
                <a:solidFill>
                  <a:srgbClr val="BF8F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"Beauty and the Beast"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8F8F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F8F8F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0070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  $group</a:t>
            </a: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{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  _id:</a:t>
            </a:r>
            <a:r>
              <a:rPr lang="pt-PT" sz="1600" dirty="0">
                <a:solidFill>
                  <a:srgbClr val="F8F8F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600" dirty="0">
                <a:solidFill>
                  <a:srgbClr val="BF8F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"$Filme"</a:t>
            </a: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  ReceitaTotal: {</a:t>
            </a:r>
            <a:r>
              <a:rPr lang="pt-PT" sz="1600" dirty="0">
                <a:solidFill>
                  <a:srgbClr val="0070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$sum</a:t>
            </a: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PT" sz="1600" dirty="0">
                <a:solidFill>
                  <a:srgbClr val="BF8F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"$Preco"</a:t>
            </a:r>
            <a:r>
              <a:rPr lang="pt-PT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}}}]</a:t>
            </a:r>
            <a:r>
              <a:rPr lang="pt-PT" sz="1600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F912537F-C9B2-4FCF-B44C-06A02E512E06}"/>
              </a:ext>
            </a:extLst>
          </p:cNvPr>
          <p:cNvSpPr txBox="1">
            <a:spLocks/>
          </p:cNvSpPr>
          <p:nvPr/>
        </p:nvSpPr>
        <p:spPr>
          <a:xfrm>
            <a:off x="190005" y="944880"/>
            <a:ext cx="4839195" cy="5913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8000" b="1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Receita </a:t>
            </a:r>
            <a:br>
              <a:rPr lang="pt-PT" sz="8000" b="1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PT" sz="720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Total</a:t>
            </a:r>
            <a:r>
              <a:rPr lang="pt-PT" sz="720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PT" sz="660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</a:t>
            </a:r>
            <a:br>
              <a:rPr lang="pt-PT" sz="660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pt-PT" sz="660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um Filme</a:t>
            </a:r>
            <a:endParaRPr lang="pt-PT" sz="5400" dirty="0">
              <a:solidFill>
                <a:srgbClr val="95201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876BB06-A435-4656-8556-93AB4F6DEFC9}"/>
              </a:ext>
            </a:extLst>
          </p:cNvPr>
          <p:cNvCxnSpPr>
            <a:cxnSpLocks/>
          </p:cNvCxnSpPr>
          <p:nvPr/>
        </p:nvCxnSpPr>
        <p:spPr>
          <a:xfrm>
            <a:off x="5233566" y="2118642"/>
            <a:ext cx="0" cy="3469358"/>
          </a:xfrm>
          <a:prstGeom prst="line">
            <a:avLst/>
          </a:prstGeom>
          <a:ln w="38100">
            <a:solidFill>
              <a:srgbClr val="9520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Uma imagem com texto&#10;&#10;Descrição gerada com confiança alta">
            <a:extLst>
              <a:ext uri="{FF2B5EF4-FFF2-40B4-BE49-F238E27FC236}">
                <a16:creationId xmlns:a16="http://schemas.microsoft.com/office/drawing/2014/main" id="{37FDE884-1C2F-43AC-9F9F-DBD0DA1DE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3" y="1020854"/>
            <a:ext cx="1306634" cy="1306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m 18" descr="Uma imagem com iPod&#10;&#10;Descrição gerada com confiança muito alta">
            <a:extLst>
              <a:ext uri="{FF2B5EF4-FFF2-40B4-BE49-F238E27FC236}">
                <a16:creationId xmlns:a16="http://schemas.microsoft.com/office/drawing/2014/main" id="{61A4F0E2-1E9A-4493-B8B2-AC5C034EA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8529">
            <a:off x="4575544" y="856983"/>
            <a:ext cx="907316" cy="907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8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://lisbonsouthbayblog.pt/wp-content/uploads/2016/02/Cinema.jpg">
            <a:extLst>
              <a:ext uri="{FF2B5EF4-FFF2-40B4-BE49-F238E27FC236}">
                <a16:creationId xmlns:a16="http://schemas.microsoft.com/office/drawing/2014/main" id="{D83F3807-28FB-4632-8AB9-E81CC3ACE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1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73D5227B-3673-4171-B5A4-B8B92EB7BFAF}"/>
              </a:ext>
            </a:extLst>
          </p:cNvPr>
          <p:cNvSpPr txBox="1">
            <a:spLocks/>
          </p:cNvSpPr>
          <p:nvPr/>
        </p:nvSpPr>
        <p:spPr>
          <a:xfrm>
            <a:off x="4404822" y="3429000"/>
            <a:ext cx="3382356" cy="240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Diogo Nogueira </a:t>
            </a:r>
            <a:r>
              <a:rPr lang="pt-PT" sz="2000" dirty="0">
                <a:solidFill>
                  <a:srgbClr val="F29A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(A78957) </a:t>
            </a:r>
          </a:p>
          <a:p>
            <a:r>
              <a:rPr lang="pt-PT" sz="20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Diogo Araújo </a:t>
            </a:r>
            <a:r>
              <a:rPr lang="pt-PT" sz="2000" dirty="0">
                <a:solidFill>
                  <a:srgbClr val="F29A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(A78485)</a:t>
            </a:r>
          </a:p>
          <a:p>
            <a:r>
              <a:rPr lang="pt-PT" sz="20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Mariana Costa </a:t>
            </a:r>
            <a:r>
              <a:rPr lang="pt-PT" sz="2000" dirty="0">
                <a:solidFill>
                  <a:srgbClr val="F29A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(A78824) </a:t>
            </a:r>
          </a:p>
          <a:p>
            <a:r>
              <a:rPr lang="pt-PT" sz="20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Sarah Silva</a:t>
            </a:r>
            <a:r>
              <a:rPr lang="pt-PT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PT" sz="2000" dirty="0">
                <a:solidFill>
                  <a:srgbClr val="F29A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(A76867)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9FBD75-72B5-4D02-AFA2-041ECA38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773" y="1520042"/>
            <a:ext cx="1766454" cy="17664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56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5F41D-0D79-4DD7-9226-44882162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2261"/>
            <a:ext cx="12192000" cy="1551043"/>
          </a:xfrm>
        </p:spPr>
        <p:txBody>
          <a:bodyPr>
            <a:normAutofit/>
          </a:bodyPr>
          <a:lstStyle/>
          <a:p>
            <a:pPr algn="ctr"/>
            <a:r>
              <a:rPr lang="pt-PT" sz="80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Introdução</a:t>
            </a:r>
            <a:endParaRPr lang="pt-PT" sz="6000" b="1" dirty="0">
              <a:solidFill>
                <a:srgbClr val="95201D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Imagem 13" descr="Uma imagem com gráficos de vetor&#10;&#10;Descrição gerada com confiança muito alta">
            <a:extLst>
              <a:ext uri="{FF2B5EF4-FFF2-40B4-BE49-F238E27FC236}">
                <a16:creationId xmlns:a16="http://schemas.microsoft.com/office/drawing/2014/main" id="{EBADB16B-F04B-4B3F-9449-5827EF6C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27" y="3387810"/>
            <a:ext cx="1648284" cy="1660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C6570A40-47CA-42E3-95B3-785917EE6532}"/>
              </a:ext>
            </a:extLst>
          </p:cNvPr>
          <p:cNvGrpSpPr/>
          <p:nvPr/>
        </p:nvGrpSpPr>
        <p:grpSpPr>
          <a:xfrm>
            <a:off x="1431821" y="2620693"/>
            <a:ext cx="2742721" cy="3059459"/>
            <a:chOff x="1431821" y="2620693"/>
            <a:chExt cx="2742721" cy="3059459"/>
          </a:xfrm>
        </p:grpSpPr>
        <p:pic>
          <p:nvPicPr>
            <p:cNvPr id="8" name="Imagem 7" descr="Uma imagem com gráficos de vetor&#10;&#10;Descrição gerada com confiança alta">
              <a:extLst>
                <a:ext uri="{FF2B5EF4-FFF2-40B4-BE49-F238E27FC236}">
                  <a16:creationId xmlns:a16="http://schemas.microsoft.com/office/drawing/2014/main" id="{2DA316E4-2661-4F58-A564-8D9CA56D3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098" y="3321664"/>
              <a:ext cx="1784444" cy="1797331"/>
            </a:xfrm>
            <a:prstGeom prst="rect">
              <a:avLst/>
            </a:prstGeom>
          </p:spPr>
        </p:pic>
        <p:pic>
          <p:nvPicPr>
            <p:cNvPr id="10" name="Imagem 9" descr="Uma imagem com gráficos de vetor&#10;&#10;Descrição gerada com confiança alta">
              <a:extLst>
                <a:ext uri="{FF2B5EF4-FFF2-40B4-BE49-F238E27FC236}">
                  <a16:creationId xmlns:a16="http://schemas.microsoft.com/office/drawing/2014/main" id="{BF7A6372-D44A-4127-91A9-FD2D9CC6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821" y="4129109"/>
              <a:ext cx="1539921" cy="15510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Imagem 53" descr="Uma imagem com gráficos de vetor&#10;&#10;Descrição gerada com confiança alta">
              <a:extLst>
                <a:ext uri="{FF2B5EF4-FFF2-40B4-BE49-F238E27FC236}">
                  <a16:creationId xmlns:a16="http://schemas.microsoft.com/office/drawing/2014/main" id="{6DF85AED-200C-4CA1-86E7-7A849AB8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947" y="2620693"/>
              <a:ext cx="1252795" cy="125279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E7CED2FE-9782-40EE-A102-DD7D8DF4F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63" y="4726687"/>
            <a:ext cx="1395611" cy="140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CD94A64-85C4-40D0-9682-6C48078A4C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63" y="2382569"/>
            <a:ext cx="1395611" cy="1395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86172D1B-CACE-4F15-A6E0-676CA71490D5}"/>
              </a:ext>
            </a:extLst>
          </p:cNvPr>
          <p:cNvCxnSpPr>
            <a:cxnSpLocks/>
          </p:cNvCxnSpPr>
          <p:nvPr/>
        </p:nvCxnSpPr>
        <p:spPr>
          <a:xfrm>
            <a:off x="4551176" y="4217903"/>
            <a:ext cx="715305" cy="0"/>
          </a:xfrm>
          <a:prstGeom prst="straightConnector1">
            <a:avLst/>
          </a:prstGeom>
          <a:ln w="38100">
            <a:solidFill>
              <a:srgbClr val="F29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88701CC1-1D5B-4642-9F03-33CEC77F7813}"/>
              </a:ext>
            </a:extLst>
          </p:cNvPr>
          <p:cNvCxnSpPr>
            <a:cxnSpLocks/>
          </p:cNvCxnSpPr>
          <p:nvPr/>
        </p:nvCxnSpPr>
        <p:spPr>
          <a:xfrm>
            <a:off x="9635468" y="4086247"/>
            <a:ext cx="0" cy="371475"/>
          </a:xfrm>
          <a:prstGeom prst="straightConnector1">
            <a:avLst/>
          </a:prstGeom>
          <a:ln w="38100">
            <a:solidFill>
              <a:srgbClr val="58C0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: Curva 48">
            <a:extLst>
              <a:ext uri="{FF2B5EF4-FFF2-40B4-BE49-F238E27FC236}">
                <a16:creationId xmlns:a16="http://schemas.microsoft.com/office/drawing/2014/main" id="{1ED4D672-D52B-4171-A9B3-3F469657D4BE}"/>
              </a:ext>
            </a:extLst>
          </p:cNvPr>
          <p:cNvCxnSpPr>
            <a:cxnSpLocks/>
          </p:cNvCxnSpPr>
          <p:nvPr/>
        </p:nvCxnSpPr>
        <p:spPr>
          <a:xfrm flipV="1">
            <a:off x="7453105" y="3321663"/>
            <a:ext cx="1128712" cy="350232"/>
          </a:xfrm>
          <a:prstGeom prst="curvedConnector3">
            <a:avLst>
              <a:gd name="adj1" fmla="val 48734"/>
            </a:avLst>
          </a:prstGeom>
          <a:ln w="38100">
            <a:solidFill>
              <a:srgbClr val="00B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xão: Curva 51">
            <a:extLst>
              <a:ext uri="{FF2B5EF4-FFF2-40B4-BE49-F238E27FC236}">
                <a16:creationId xmlns:a16="http://schemas.microsoft.com/office/drawing/2014/main" id="{FF28CF93-DC0D-4F00-A0C2-99CCB2319499}"/>
              </a:ext>
            </a:extLst>
          </p:cNvPr>
          <p:cNvCxnSpPr>
            <a:cxnSpLocks/>
          </p:cNvCxnSpPr>
          <p:nvPr/>
        </p:nvCxnSpPr>
        <p:spPr>
          <a:xfrm>
            <a:off x="7488823" y="4551564"/>
            <a:ext cx="1128712" cy="350232"/>
          </a:xfrm>
          <a:prstGeom prst="curvedConnector3">
            <a:avLst>
              <a:gd name="adj1" fmla="val 48734"/>
            </a:avLst>
          </a:prstGeom>
          <a:ln w="38100">
            <a:solidFill>
              <a:srgbClr val="00B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AC48537E-02D2-4840-B142-2EBB8D3D5822}"/>
              </a:ext>
            </a:extLst>
          </p:cNvPr>
          <p:cNvGrpSpPr/>
          <p:nvPr/>
        </p:nvGrpSpPr>
        <p:grpSpPr>
          <a:xfrm>
            <a:off x="3114617" y="638698"/>
            <a:ext cx="891953" cy="534785"/>
            <a:chOff x="3114616" y="638697"/>
            <a:chExt cx="891953" cy="534785"/>
          </a:xfrm>
        </p:grpSpPr>
        <p:cxnSp>
          <p:nvCxnSpPr>
            <p:cNvPr id="59" name="Conexão reta 58">
              <a:extLst>
                <a:ext uri="{FF2B5EF4-FFF2-40B4-BE49-F238E27FC236}">
                  <a16:creationId xmlns:a16="http://schemas.microsoft.com/office/drawing/2014/main" id="{73CD7C5F-508C-44EC-AB04-2B3A00DA4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616" y="638697"/>
              <a:ext cx="891953" cy="687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Conexão reta 59">
              <a:extLst>
                <a:ext uri="{FF2B5EF4-FFF2-40B4-BE49-F238E27FC236}">
                  <a16:creationId xmlns:a16="http://schemas.microsoft.com/office/drawing/2014/main" id="{9801CAC5-BDC7-473F-94E0-7B3A76B7C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9347" y="638697"/>
              <a:ext cx="0" cy="53478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BBC15A7B-2B7F-4063-A380-2CD2B40B8626}"/>
              </a:ext>
            </a:extLst>
          </p:cNvPr>
          <p:cNvGrpSpPr/>
          <p:nvPr/>
        </p:nvGrpSpPr>
        <p:grpSpPr>
          <a:xfrm rot="10800000">
            <a:off x="7181693" y="1192333"/>
            <a:ext cx="1881499" cy="907425"/>
            <a:chOff x="2974966" y="1958009"/>
            <a:chExt cx="1881498" cy="907425"/>
          </a:xfrm>
        </p:grpSpPr>
        <p:cxnSp>
          <p:nvCxnSpPr>
            <p:cNvPr id="65" name="Conexão reta 64">
              <a:extLst>
                <a:ext uri="{FF2B5EF4-FFF2-40B4-BE49-F238E27FC236}">
                  <a16:creationId xmlns:a16="http://schemas.microsoft.com/office/drawing/2014/main" id="{2FB5013C-CA78-4E4B-9899-14FF0CB8AA2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74966" y="1964782"/>
              <a:ext cx="1881498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E13D0B05-AC11-4846-98CF-85B1F725C8B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81740" y="1958009"/>
              <a:ext cx="0" cy="90742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150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5201D"/>
            </a:gs>
            <a:gs pos="100000">
              <a:srgbClr val="791F1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4FD75D1-D56C-46A5-A6C0-0CBA3598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pt-PT" sz="115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Esquema</a:t>
            </a:r>
            <a:br>
              <a:rPr lang="pt-PT" sz="88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PT" sz="7200" b="1" dirty="0">
                <a:solidFill>
                  <a:srgbClr val="D752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Relacional</a:t>
            </a:r>
            <a:endParaRPr lang="pt-PT" sz="8800" b="1" dirty="0">
              <a:solidFill>
                <a:srgbClr val="D7522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61242-32AB-47DE-BC38-A5E47C2E93B7}"/>
              </a:ext>
            </a:extLst>
          </p:cNvPr>
          <p:cNvGrpSpPr/>
          <p:nvPr/>
        </p:nvGrpSpPr>
        <p:grpSpPr>
          <a:xfrm>
            <a:off x="2669850" y="1949987"/>
            <a:ext cx="891953" cy="534797"/>
            <a:chOff x="2974967" y="1958009"/>
            <a:chExt cx="1276993" cy="526774"/>
          </a:xfrm>
        </p:grpSpPr>
        <p:cxnSp>
          <p:nvCxnSpPr>
            <p:cNvPr id="7" name="Conexão reta 6">
              <a:extLst>
                <a:ext uri="{FF2B5EF4-FFF2-40B4-BE49-F238E27FC236}">
                  <a16:creationId xmlns:a16="http://schemas.microsoft.com/office/drawing/2014/main" id="{F01B3BB5-2A43-4D95-BF75-C92BD97EA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967" y="1958009"/>
              <a:ext cx="1276993" cy="6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Conexão reta 7">
              <a:extLst>
                <a:ext uri="{FF2B5EF4-FFF2-40B4-BE49-F238E27FC236}">
                  <a16:creationId xmlns:a16="http://schemas.microsoft.com/office/drawing/2014/main" id="{44DF58F3-1222-4867-B249-F05A99B0A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740" y="1958009"/>
              <a:ext cx="0" cy="5267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93CE91F-6B44-4EB5-B2D6-292167C2C5B9}"/>
              </a:ext>
            </a:extLst>
          </p:cNvPr>
          <p:cNvGrpSpPr/>
          <p:nvPr/>
        </p:nvGrpSpPr>
        <p:grpSpPr>
          <a:xfrm rot="10800000">
            <a:off x="7828203" y="4184496"/>
            <a:ext cx="1881499" cy="907425"/>
            <a:chOff x="2974966" y="1958009"/>
            <a:chExt cx="1881498" cy="907425"/>
          </a:xfrm>
        </p:grpSpPr>
        <p:cxnSp>
          <p:nvCxnSpPr>
            <p:cNvPr id="13" name="Conexão reta 12">
              <a:extLst>
                <a:ext uri="{FF2B5EF4-FFF2-40B4-BE49-F238E27FC236}">
                  <a16:creationId xmlns:a16="http://schemas.microsoft.com/office/drawing/2014/main" id="{127A5FAF-702A-4E99-968A-EC50D8968F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74966" y="1964782"/>
              <a:ext cx="188149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exão reta 13">
              <a:extLst>
                <a:ext uri="{FF2B5EF4-FFF2-40B4-BE49-F238E27FC236}">
                  <a16:creationId xmlns:a16="http://schemas.microsoft.com/office/drawing/2014/main" id="{D6E29CC2-49D7-4BD3-B471-A30131601C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81740" y="1958009"/>
              <a:ext cx="0" cy="9074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7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5201D"/>
            </a:gs>
            <a:gs pos="100000">
              <a:srgbClr val="791F1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4FD75D1-D56C-46A5-A6C0-0CBA3598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pt-PT" sz="115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Modelo</a:t>
            </a:r>
            <a:r>
              <a:rPr lang="pt-PT" sz="88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br>
              <a:rPr lang="pt-PT" sz="88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PT" sz="7200" b="1" dirty="0">
                <a:solidFill>
                  <a:srgbClr val="D752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Concetual</a:t>
            </a:r>
            <a:endParaRPr lang="pt-PT" sz="8800" b="1" dirty="0">
              <a:solidFill>
                <a:srgbClr val="D7522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61242-32AB-47DE-BC38-A5E47C2E93B7}"/>
              </a:ext>
            </a:extLst>
          </p:cNvPr>
          <p:cNvGrpSpPr/>
          <p:nvPr/>
        </p:nvGrpSpPr>
        <p:grpSpPr>
          <a:xfrm>
            <a:off x="3107173" y="1949987"/>
            <a:ext cx="891953" cy="534797"/>
            <a:chOff x="2974967" y="1958009"/>
            <a:chExt cx="1276993" cy="526774"/>
          </a:xfrm>
        </p:grpSpPr>
        <p:cxnSp>
          <p:nvCxnSpPr>
            <p:cNvPr id="7" name="Conexão reta 6">
              <a:extLst>
                <a:ext uri="{FF2B5EF4-FFF2-40B4-BE49-F238E27FC236}">
                  <a16:creationId xmlns:a16="http://schemas.microsoft.com/office/drawing/2014/main" id="{F01B3BB5-2A43-4D95-BF75-C92BD97EA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967" y="1958009"/>
              <a:ext cx="1276993" cy="6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Conexão reta 7">
              <a:extLst>
                <a:ext uri="{FF2B5EF4-FFF2-40B4-BE49-F238E27FC236}">
                  <a16:creationId xmlns:a16="http://schemas.microsoft.com/office/drawing/2014/main" id="{44DF58F3-1222-4867-B249-F05A99B0A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740" y="1958009"/>
              <a:ext cx="0" cy="5267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93CE91F-6B44-4EB5-B2D6-292167C2C5B9}"/>
              </a:ext>
            </a:extLst>
          </p:cNvPr>
          <p:cNvGrpSpPr/>
          <p:nvPr/>
        </p:nvGrpSpPr>
        <p:grpSpPr>
          <a:xfrm rot="10800000">
            <a:off x="7072829" y="4065225"/>
            <a:ext cx="1881499" cy="907425"/>
            <a:chOff x="2974966" y="1958009"/>
            <a:chExt cx="1881498" cy="907425"/>
          </a:xfrm>
        </p:grpSpPr>
        <p:cxnSp>
          <p:nvCxnSpPr>
            <p:cNvPr id="13" name="Conexão reta 12">
              <a:extLst>
                <a:ext uri="{FF2B5EF4-FFF2-40B4-BE49-F238E27FC236}">
                  <a16:creationId xmlns:a16="http://schemas.microsoft.com/office/drawing/2014/main" id="{127A5FAF-702A-4E99-968A-EC50D8968F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74966" y="1964782"/>
              <a:ext cx="188149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exão reta 13">
              <a:extLst>
                <a:ext uri="{FF2B5EF4-FFF2-40B4-BE49-F238E27FC236}">
                  <a16:creationId xmlns:a16="http://schemas.microsoft.com/office/drawing/2014/main" id="{D6E29CC2-49D7-4BD3-B471-A30131601C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81740" y="1958009"/>
              <a:ext cx="0" cy="9074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47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98A71F4E-36A7-4E0A-87BA-8C990EAF55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289865"/>
              </p:ext>
            </p:extLst>
          </p:nvPr>
        </p:nvGraphicFramePr>
        <p:xfrm>
          <a:off x="1369999" y="1015240"/>
          <a:ext cx="9452004" cy="482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4" imgW="20313428" imgH="10096327" progId="Visio.Drawing.15">
                  <p:embed/>
                </p:oleObj>
              </mc:Choice>
              <mc:Fallback>
                <p:oleObj name="Visio" r:id="rId4" imgW="20313428" imgH="10096327" progId="Visio.Drawing.15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98A71F4E-36A7-4E0A-87BA-8C990EAF55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9999" y="1015240"/>
                        <a:ext cx="9452004" cy="4827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75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5201D"/>
            </a:gs>
            <a:gs pos="100000">
              <a:srgbClr val="791F1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4FD75D1-D56C-46A5-A6C0-0CBA3598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pt-PT" sz="115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Modelo</a:t>
            </a:r>
            <a:r>
              <a:rPr lang="pt-PT" sz="88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br>
              <a:rPr lang="pt-PT" sz="8800" b="1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PT" sz="7200" b="1">
                <a:solidFill>
                  <a:srgbClr val="D752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Lógico</a:t>
            </a:r>
            <a:endParaRPr lang="pt-PT" sz="8800" b="1" dirty="0">
              <a:solidFill>
                <a:srgbClr val="D7522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61242-32AB-47DE-BC38-A5E47C2E93B7}"/>
              </a:ext>
            </a:extLst>
          </p:cNvPr>
          <p:cNvGrpSpPr/>
          <p:nvPr/>
        </p:nvGrpSpPr>
        <p:grpSpPr>
          <a:xfrm>
            <a:off x="3107173" y="1949986"/>
            <a:ext cx="891953" cy="534797"/>
            <a:chOff x="2974967" y="1958009"/>
            <a:chExt cx="1276993" cy="526774"/>
          </a:xfrm>
        </p:grpSpPr>
        <p:cxnSp>
          <p:nvCxnSpPr>
            <p:cNvPr id="7" name="Conexão reta 6">
              <a:extLst>
                <a:ext uri="{FF2B5EF4-FFF2-40B4-BE49-F238E27FC236}">
                  <a16:creationId xmlns:a16="http://schemas.microsoft.com/office/drawing/2014/main" id="{F01B3BB5-2A43-4D95-BF75-C92BD97EA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967" y="1958009"/>
              <a:ext cx="1276993" cy="6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Conexão reta 7">
              <a:extLst>
                <a:ext uri="{FF2B5EF4-FFF2-40B4-BE49-F238E27FC236}">
                  <a16:creationId xmlns:a16="http://schemas.microsoft.com/office/drawing/2014/main" id="{44DF58F3-1222-4867-B249-F05A99B0A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740" y="1958009"/>
              <a:ext cx="0" cy="5267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93CE91F-6B44-4EB5-B2D6-292167C2C5B9}"/>
              </a:ext>
            </a:extLst>
          </p:cNvPr>
          <p:cNvGrpSpPr/>
          <p:nvPr/>
        </p:nvGrpSpPr>
        <p:grpSpPr>
          <a:xfrm rot="10800000">
            <a:off x="7072829" y="4065225"/>
            <a:ext cx="1881499" cy="907425"/>
            <a:chOff x="2974966" y="1958009"/>
            <a:chExt cx="1881498" cy="907425"/>
          </a:xfrm>
        </p:grpSpPr>
        <p:cxnSp>
          <p:nvCxnSpPr>
            <p:cNvPr id="13" name="Conexão reta 12">
              <a:extLst>
                <a:ext uri="{FF2B5EF4-FFF2-40B4-BE49-F238E27FC236}">
                  <a16:creationId xmlns:a16="http://schemas.microsoft.com/office/drawing/2014/main" id="{127A5FAF-702A-4E99-968A-EC50D8968F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74966" y="1964782"/>
              <a:ext cx="188149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exão reta 13">
              <a:extLst>
                <a:ext uri="{FF2B5EF4-FFF2-40B4-BE49-F238E27FC236}">
                  <a16:creationId xmlns:a16="http://schemas.microsoft.com/office/drawing/2014/main" id="{D6E29CC2-49D7-4BD3-B471-A30131601C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81740" y="1958009"/>
              <a:ext cx="0" cy="9074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880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D654F047-4F76-49AF-94CB-58C9FB159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55" t="9662" r="58930" b="46086"/>
          <a:stretch/>
        </p:blipFill>
        <p:spPr>
          <a:xfrm>
            <a:off x="2041513" y="410817"/>
            <a:ext cx="7671211" cy="595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5201D"/>
            </a:gs>
            <a:gs pos="100000">
              <a:srgbClr val="791F1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4FD75D1-D56C-46A5-A6C0-0CBA3598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pt-PT" sz="115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Modelação</a:t>
            </a:r>
            <a:r>
              <a:rPr lang="pt-PT" sz="88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br>
              <a:rPr lang="pt-PT" sz="8800" b="1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PT" sz="7200" b="1" dirty="0">
                <a:solidFill>
                  <a:srgbClr val="D7522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Física</a:t>
            </a:r>
            <a:endParaRPr lang="pt-PT" sz="8800" b="1" dirty="0">
              <a:solidFill>
                <a:srgbClr val="D7522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61242-32AB-47DE-BC38-A5E47C2E93B7}"/>
              </a:ext>
            </a:extLst>
          </p:cNvPr>
          <p:cNvGrpSpPr/>
          <p:nvPr/>
        </p:nvGrpSpPr>
        <p:grpSpPr>
          <a:xfrm>
            <a:off x="1964173" y="1986036"/>
            <a:ext cx="891953" cy="534785"/>
            <a:chOff x="2974967" y="1958009"/>
            <a:chExt cx="1276993" cy="526774"/>
          </a:xfrm>
        </p:grpSpPr>
        <p:cxnSp>
          <p:nvCxnSpPr>
            <p:cNvPr id="7" name="Conexão reta 6">
              <a:extLst>
                <a:ext uri="{FF2B5EF4-FFF2-40B4-BE49-F238E27FC236}">
                  <a16:creationId xmlns:a16="http://schemas.microsoft.com/office/drawing/2014/main" id="{F01B3BB5-2A43-4D95-BF75-C92BD97EA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4967" y="1958009"/>
              <a:ext cx="1276993" cy="6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Conexão reta 7">
              <a:extLst>
                <a:ext uri="{FF2B5EF4-FFF2-40B4-BE49-F238E27FC236}">
                  <a16:creationId xmlns:a16="http://schemas.microsoft.com/office/drawing/2014/main" id="{44DF58F3-1222-4867-B249-F05A99B0A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740" y="1958009"/>
              <a:ext cx="0" cy="5267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93CE91F-6B44-4EB5-B2D6-292167C2C5B9}"/>
              </a:ext>
            </a:extLst>
          </p:cNvPr>
          <p:cNvGrpSpPr/>
          <p:nvPr/>
        </p:nvGrpSpPr>
        <p:grpSpPr>
          <a:xfrm rot="10800000">
            <a:off x="7912761" y="3918943"/>
            <a:ext cx="2365039" cy="907425"/>
            <a:chOff x="2974966" y="1958009"/>
            <a:chExt cx="1881498" cy="907425"/>
          </a:xfrm>
        </p:grpSpPr>
        <p:cxnSp>
          <p:nvCxnSpPr>
            <p:cNvPr id="13" name="Conexão reta 12">
              <a:extLst>
                <a:ext uri="{FF2B5EF4-FFF2-40B4-BE49-F238E27FC236}">
                  <a16:creationId xmlns:a16="http://schemas.microsoft.com/office/drawing/2014/main" id="{127A5FAF-702A-4E99-968A-EC50D8968F4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74966" y="1964782"/>
              <a:ext cx="188149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Conexão reta 13">
              <a:extLst>
                <a:ext uri="{FF2B5EF4-FFF2-40B4-BE49-F238E27FC236}">
                  <a16:creationId xmlns:a16="http://schemas.microsoft.com/office/drawing/2014/main" id="{D6E29CC2-49D7-4BD3-B471-A30131601C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81740" y="1958009"/>
              <a:ext cx="0" cy="907425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0333E30-B85D-4E4F-B977-C899E07D263D}"/>
              </a:ext>
            </a:extLst>
          </p:cNvPr>
          <p:cNvSpPr txBox="1"/>
          <p:nvPr/>
        </p:nvSpPr>
        <p:spPr>
          <a:xfrm>
            <a:off x="8013031" y="4269034"/>
            <a:ext cx="2264766" cy="36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Algumas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8670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0F999A-A2E1-4BAC-BDE5-78AD9125B412}"/>
              </a:ext>
            </a:extLst>
          </p:cNvPr>
          <p:cNvSpPr/>
          <p:nvPr/>
        </p:nvSpPr>
        <p:spPr>
          <a:xfrm>
            <a:off x="5689539" y="2286505"/>
            <a:ext cx="568799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6695" indent="226695">
              <a:lnSpc>
                <a:spcPct val="150000"/>
              </a:lnSpc>
            </a:pPr>
            <a:r>
              <a:rPr lang="en-US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(Preco) </a:t>
            </a:r>
            <a:r>
              <a:rPr lang="en-US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Bilhete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6695" indent="226695">
              <a:lnSpc>
                <a:spcPct val="150000"/>
              </a:lnSpc>
            </a:pPr>
            <a:r>
              <a:rPr lang="en-US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Filme </a:t>
            </a:r>
            <a:r>
              <a:rPr lang="en-US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Bilhete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Filme_IDFilme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Filme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IDFilme</a:t>
            </a:r>
            <a:endParaRPr lang="pt-PT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6695" indent="226695">
              <a:lnSpc>
                <a:spcPct val="150000"/>
              </a:lnSpc>
              <a:spcAft>
                <a:spcPts val="1200"/>
              </a:spcAft>
            </a:pPr>
            <a:r>
              <a:rPr lang="en-US" dirty="0">
                <a:solidFill>
                  <a:srgbClr val="4B83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Filme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Beauty and the Beast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pt-PT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13C365E-3946-47DD-BC69-B33E6C8B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5" y="944880"/>
            <a:ext cx="4839195" cy="5913120"/>
          </a:xfrm>
        </p:spPr>
        <p:txBody>
          <a:bodyPr>
            <a:normAutofit/>
          </a:bodyPr>
          <a:lstStyle/>
          <a:p>
            <a:pPr algn="ctr"/>
            <a:r>
              <a:rPr lang="pt-PT" sz="80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Receita </a:t>
            </a:r>
            <a:br>
              <a:rPr lang="pt-PT" sz="8000" b="1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PT" sz="7200" dirty="0">
                <a:solidFill>
                  <a:srgbClr val="95201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Total</a:t>
            </a:r>
            <a:r>
              <a:rPr lang="pt-PT" sz="7200" dirty="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PT" sz="6600" dirty="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</a:t>
            </a:r>
            <a:br>
              <a:rPr lang="pt-PT" sz="6600" dirty="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pt-PT" sz="6600" dirty="0">
                <a:solidFill>
                  <a:srgbClr val="95201D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um Filme</a:t>
            </a:r>
            <a:endParaRPr lang="pt-PT" sz="5400" dirty="0">
              <a:solidFill>
                <a:srgbClr val="95201D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5D1BD0DA-2BBD-4473-A6BF-B84887DF8B6E}"/>
              </a:ext>
            </a:extLst>
          </p:cNvPr>
          <p:cNvCxnSpPr>
            <a:cxnSpLocks/>
          </p:cNvCxnSpPr>
          <p:nvPr/>
        </p:nvCxnSpPr>
        <p:spPr>
          <a:xfrm>
            <a:off x="5233566" y="2118642"/>
            <a:ext cx="0" cy="3469358"/>
          </a:xfrm>
          <a:prstGeom prst="line">
            <a:avLst/>
          </a:prstGeom>
          <a:ln w="38100">
            <a:solidFill>
              <a:srgbClr val="9520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Uma imagem com texto&#10;&#10;Descrição gerada com confiança alta">
            <a:extLst>
              <a:ext uri="{FF2B5EF4-FFF2-40B4-BE49-F238E27FC236}">
                <a16:creationId xmlns:a16="http://schemas.microsoft.com/office/drawing/2014/main" id="{2F4EA2D5-AF20-452C-8C4F-D9149D6D3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13" y="1020854"/>
            <a:ext cx="1306634" cy="1306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m 19" descr="Uma imagem com iPod&#10;&#10;Descrição gerada com confiança muito alta">
            <a:extLst>
              <a:ext uri="{FF2B5EF4-FFF2-40B4-BE49-F238E27FC236}">
                <a16:creationId xmlns:a16="http://schemas.microsoft.com/office/drawing/2014/main" id="{B9EC5E33-8A78-48BB-A11E-89E32C6C4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8529">
            <a:off x="4575544" y="856983"/>
            <a:ext cx="907316" cy="9073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CBE0D87-F77B-45E3-9D3B-073D1D127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056206"/>
              </p:ext>
            </p:extLst>
          </p:nvPr>
        </p:nvGraphicFramePr>
        <p:xfrm>
          <a:off x="8109918" y="5094466"/>
          <a:ext cx="1612743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743">
                  <a:extLst>
                    <a:ext uri="{9D8B030D-6E8A-4147-A177-3AD203B41FA5}">
                      <a16:colId xmlns:a16="http://schemas.microsoft.com/office/drawing/2014/main" val="51716477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latin typeface="Consolas" panose="020B0609020204030204" pitchFamily="49" charset="0"/>
                          <a:cs typeface="Segoe UI Semibold" panose="020B0702040204020203" pitchFamily="34" charset="0"/>
                        </a:rPr>
                        <a:t>SUM(Preco)</a:t>
                      </a:r>
                      <a:endParaRPr lang="pt-PT" dirty="0">
                        <a:latin typeface="Consolas" panose="020B0609020204030204" pitchFamily="49" charset="0"/>
                        <a:cs typeface="Segoe UI Semibold" panose="020B0702040204020203" pitchFamily="34" charset="0"/>
                      </a:endParaRPr>
                    </a:p>
                  </a:txBody>
                  <a:tcPr>
                    <a:solidFill>
                      <a:srgbClr val="3DB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21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Segoe UI Semilight" panose="020B0402040204020203" pitchFamily="34" charset="0"/>
                        </a:rPr>
                        <a:t>21.20</a:t>
                      </a:r>
                      <a:endParaRPr lang="pt-PT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Segoe UI Semilight" panose="020B0402040204020203" pitchFamily="34" charset="0"/>
                      </a:endParaRPr>
                    </a:p>
                  </a:txBody>
                  <a:tcPr>
                    <a:solidFill>
                      <a:srgbClr val="7B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14857"/>
                  </a:ext>
                </a:extLst>
              </a:tr>
            </a:tbl>
          </a:graphicData>
        </a:graphic>
      </p:graphicFrame>
      <p:sp>
        <p:nvSpPr>
          <p:cNvPr id="22" name="Título 1">
            <a:extLst>
              <a:ext uri="{FF2B5EF4-FFF2-40B4-BE49-F238E27FC236}">
                <a16:creationId xmlns:a16="http://schemas.microsoft.com/office/drawing/2014/main" id="{F01499B0-8F99-41C5-BCD6-9E621CA8E96D}"/>
              </a:ext>
            </a:extLst>
          </p:cNvPr>
          <p:cNvSpPr txBox="1">
            <a:spLocks/>
          </p:cNvSpPr>
          <p:nvPr/>
        </p:nvSpPr>
        <p:spPr>
          <a:xfrm>
            <a:off x="9034478" y="1070022"/>
            <a:ext cx="2465363" cy="1208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b="1" dirty="0">
                <a:solidFill>
                  <a:srgbClr val="3387B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Input:</a:t>
            </a:r>
            <a:endParaRPr lang="pt-PT" sz="2400" dirty="0">
              <a:solidFill>
                <a:srgbClr val="3387B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5EC60CB-8097-4186-AA98-C5F749B5E8EB}"/>
              </a:ext>
            </a:extLst>
          </p:cNvPr>
          <p:cNvSpPr txBox="1">
            <a:spLocks/>
          </p:cNvSpPr>
          <p:nvPr/>
        </p:nvSpPr>
        <p:spPr>
          <a:xfrm>
            <a:off x="5569585" y="4858617"/>
            <a:ext cx="2465363" cy="1208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000" b="1" dirty="0">
                <a:solidFill>
                  <a:srgbClr val="3387B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Output:</a:t>
            </a:r>
            <a:endParaRPr lang="pt-PT" sz="2400" dirty="0">
              <a:solidFill>
                <a:srgbClr val="3387B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4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603</Words>
  <Application>Microsoft Office PowerPoint</Application>
  <PresentationFormat>Ecrã Panorâmico</PresentationFormat>
  <Paragraphs>76</Paragraphs>
  <Slides>14</Slides>
  <Notes>14</Notes>
  <HiddenSlides>0</HiddenSlides>
  <MMClips>0</MMClips>
  <ScaleCrop>false</ScaleCrop>
  <HeadingPairs>
    <vt:vector size="8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Segoe UI Semibold</vt:lpstr>
      <vt:lpstr>Segoe UI Semilight</vt:lpstr>
      <vt:lpstr>Times New Roman</vt:lpstr>
      <vt:lpstr>Tema do Office</vt:lpstr>
      <vt:lpstr>Visio</vt:lpstr>
      <vt:lpstr>Bilheteira de Cinema</vt:lpstr>
      <vt:lpstr>Introdução</vt:lpstr>
      <vt:lpstr>Esquema Relacional</vt:lpstr>
      <vt:lpstr>Modelo  Concetual</vt:lpstr>
      <vt:lpstr>Apresentação do PowerPoint</vt:lpstr>
      <vt:lpstr>Modelo  Lógico</vt:lpstr>
      <vt:lpstr>Apresentação do PowerPoint</vt:lpstr>
      <vt:lpstr>Modelação  Física</vt:lpstr>
      <vt:lpstr>Receita  Total de um Filme</vt:lpstr>
      <vt:lpstr>Top de Clientes</vt:lpstr>
      <vt:lpstr>Esquema Não-Relacional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merda do trabalho</dc:title>
  <dc:creator>Diogo Araújo</dc:creator>
  <cp:lastModifiedBy>Diogo Araújo</cp:lastModifiedBy>
  <cp:revision>3</cp:revision>
  <dcterms:created xsi:type="dcterms:W3CDTF">2018-01-22T20:38:54Z</dcterms:created>
  <dcterms:modified xsi:type="dcterms:W3CDTF">2018-01-23T03:53:49Z</dcterms:modified>
</cp:coreProperties>
</file>